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7" r:id="rId1"/>
  </p:sldMasterIdLst>
  <p:notesMasterIdLst>
    <p:notesMasterId r:id="rId23"/>
  </p:notesMasterIdLst>
  <p:sldIdLst>
    <p:sldId id="256" r:id="rId2"/>
    <p:sldId id="264" r:id="rId3"/>
    <p:sldId id="265" r:id="rId4"/>
    <p:sldId id="275" r:id="rId5"/>
    <p:sldId id="257" r:id="rId6"/>
    <p:sldId id="258" r:id="rId7"/>
    <p:sldId id="277" r:id="rId8"/>
    <p:sldId id="269" r:id="rId9"/>
    <p:sldId id="276" r:id="rId10"/>
    <p:sldId id="304" r:id="rId11"/>
    <p:sldId id="305" r:id="rId12"/>
    <p:sldId id="308" r:id="rId13"/>
    <p:sldId id="278" r:id="rId14"/>
    <p:sldId id="296" r:id="rId15"/>
    <p:sldId id="293" r:id="rId16"/>
    <p:sldId id="279" r:id="rId17"/>
    <p:sldId id="311" r:id="rId18"/>
    <p:sldId id="312" r:id="rId19"/>
    <p:sldId id="310" r:id="rId20"/>
    <p:sldId id="309" r:id="rId21"/>
    <p:sldId id="272" r:id="rId2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fs9000ds\Business$\2018-19\18-19%20Analysis\District%20Comparis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565488871228574"/>
          <c:y val="0.14215355511707994"/>
          <c:w val="0.84243503937007869"/>
          <c:h val="0.72088764946048411"/>
        </c:manualLayout>
      </c:layout>
      <c:lineChart>
        <c:grouping val="standard"/>
        <c:varyColors val="0"/>
        <c:ser>
          <c:idx val="0"/>
          <c:order val="0"/>
          <c:tx>
            <c:strRef>
              <c:f>Data!$A$20</c:f>
              <c:strCache>
                <c:ptCount val="1"/>
                <c:pt idx="0">
                  <c:v>Transportation Revenue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Data!$B$1:$Q$1</c:f>
              <c:numCache>
                <c:formatCode>General</c:formatCod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numCache>
            </c:numRef>
          </c:cat>
          <c:val>
            <c:numRef>
              <c:f>Data!$B$20:$Q$20</c:f>
              <c:numCache>
                <c:formatCode>#,##0</c:formatCode>
                <c:ptCount val="16"/>
                <c:pt idx="0">
                  <c:v>19438193</c:v>
                </c:pt>
                <c:pt idx="1">
                  <c:v>21015133</c:v>
                </c:pt>
                <c:pt idx="2">
                  <c:v>22951953</c:v>
                </c:pt>
                <c:pt idx="3">
                  <c:v>23305210</c:v>
                </c:pt>
                <c:pt idx="4">
                  <c:v>22278712</c:v>
                </c:pt>
                <c:pt idx="5">
                  <c:v>20106527</c:v>
                </c:pt>
                <c:pt idx="6">
                  <c:v>20184371</c:v>
                </c:pt>
                <c:pt idx="7">
                  <c:v>20562096</c:v>
                </c:pt>
                <c:pt idx="8">
                  <c:v>20751526</c:v>
                </c:pt>
                <c:pt idx="9">
                  <c:v>20404562</c:v>
                </c:pt>
                <c:pt idx="10">
                  <c:v>21098521</c:v>
                </c:pt>
                <c:pt idx="11">
                  <c:v>21800644</c:v>
                </c:pt>
                <c:pt idx="12">
                  <c:v>22448122</c:v>
                </c:pt>
                <c:pt idx="13">
                  <c:v>22898902</c:v>
                </c:pt>
                <c:pt idx="14">
                  <c:v>23720997</c:v>
                </c:pt>
                <c:pt idx="15">
                  <c:v>23989657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74-48C8-8695-65E00A5AFA41}"/>
            </c:ext>
          </c:extLst>
        </c:ser>
        <c:ser>
          <c:idx val="1"/>
          <c:order val="1"/>
          <c:tx>
            <c:strRef>
              <c:f>Data!$A$21</c:f>
              <c:strCache>
                <c:ptCount val="1"/>
                <c:pt idx="0">
                  <c:v>Transportation Expense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Data!$B$1:$Q$1</c:f>
              <c:numCache>
                <c:formatCode>General</c:formatCod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numCache>
            </c:numRef>
          </c:cat>
          <c:val>
            <c:numRef>
              <c:f>Data!$B$21:$Q$21</c:f>
              <c:numCache>
                <c:formatCode>#,##0</c:formatCode>
                <c:ptCount val="16"/>
                <c:pt idx="0">
                  <c:v>25051014</c:v>
                </c:pt>
                <c:pt idx="1">
                  <c:v>27806813</c:v>
                </c:pt>
                <c:pt idx="2">
                  <c:v>28524183</c:v>
                </c:pt>
                <c:pt idx="3">
                  <c:v>31951155</c:v>
                </c:pt>
                <c:pt idx="4">
                  <c:v>30957047</c:v>
                </c:pt>
                <c:pt idx="5">
                  <c:v>32138148</c:v>
                </c:pt>
                <c:pt idx="6">
                  <c:v>38421746</c:v>
                </c:pt>
                <c:pt idx="7">
                  <c:v>36516796</c:v>
                </c:pt>
                <c:pt idx="8">
                  <c:v>33303202</c:v>
                </c:pt>
                <c:pt idx="9">
                  <c:v>36472309</c:v>
                </c:pt>
                <c:pt idx="10">
                  <c:v>38498238</c:v>
                </c:pt>
                <c:pt idx="11">
                  <c:v>36366994</c:v>
                </c:pt>
                <c:pt idx="12">
                  <c:v>33483461</c:v>
                </c:pt>
                <c:pt idx="13">
                  <c:v>34878842</c:v>
                </c:pt>
                <c:pt idx="14">
                  <c:v>36834821</c:v>
                </c:pt>
                <c:pt idx="15">
                  <c:v>35625948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74-48C8-8695-65E00A5AF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</a:ln>
            <a:effectLst/>
          </c:spPr>
        </c:hiLowLines>
        <c:smooth val="0"/>
        <c:axId val="241500736"/>
        <c:axId val="241622944"/>
      </c:lineChart>
      <c:catAx>
        <c:axId val="24150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622944"/>
        <c:crosses val="autoZero"/>
        <c:auto val="1"/>
        <c:lblAlgn val="ctr"/>
        <c:lblOffset val="100"/>
        <c:noMultiLvlLbl val="0"/>
      </c:catAx>
      <c:valAx>
        <c:axId val="241622944"/>
        <c:scaling>
          <c:orientation val="minMax"/>
          <c:max val="40000000"/>
          <c:min val="18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50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Market Value vs. Property Taxes</a:t>
            </a:r>
          </a:p>
          <a:p>
            <a:pPr>
              <a:defRPr/>
            </a:pPr>
            <a:r>
              <a:rPr lang="en-US"/>
              <a:t>Home Purchased in 2007 With Homestead Exemption</a:t>
            </a:r>
          </a:p>
        </c:rich>
      </c:tx>
      <c:layout>
        <c:manualLayout>
          <c:xMode val="edge"/>
          <c:yMode val="edge"/>
          <c:x val="0.27171844654170002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635914260717408"/>
          <c:y val="0.23694444444444446"/>
          <c:w val="0.61261504811898515"/>
          <c:h val="0.49104841061533977"/>
        </c:manualLayout>
      </c:layout>
      <c:lineChart>
        <c:grouping val="standard"/>
        <c:varyColors val="0"/>
        <c:ser>
          <c:idx val="0"/>
          <c:order val="0"/>
          <c:tx>
            <c:strRef>
              <c:f>Sheet2!$B$42</c:f>
              <c:strCache>
                <c:ptCount val="1"/>
                <c:pt idx="0">
                  <c:v>Market Value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777777777777776E-2"/>
                  <c:y val="6.0185185185185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A8-4F0C-9750-50A0E500B3D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A8-4F0C-9750-50A0E500B3D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A8-4F0C-9750-50A0E500B3D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A8-4F0C-9750-50A0E500B3D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A8-4F0C-9750-50A0E500B3D0}"/>
                </c:ext>
              </c:extLst>
            </c:dLbl>
            <c:dLbl>
              <c:idx val="5"/>
              <c:layout>
                <c:manualLayout>
                  <c:x val="2.7777777777777779E-3"/>
                  <c:y val="-4.62962962962971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A8-4F0C-9750-50A0E500B3D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A8-4F0C-9750-50A0E500B3D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A8-4F0C-9750-50A0E500B3D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A8-4F0C-9750-50A0E500B3D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A8-4F0C-9750-50A0E500B3D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A8-4F0C-9750-50A0E500B3D0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A8-4F0C-9750-50A0E500B3D0}"/>
                </c:ext>
              </c:extLst>
            </c:dLbl>
            <c:dLbl>
              <c:idx val="12"/>
              <c:layout>
                <c:manualLayout>
                  <c:x val="-0.16388888888888878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A8-4F0C-9750-50A0E500B3D0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Sheet2!$D$41:$P$41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Sheet2!$D$42:$P$42</c:f>
              <c:numCache>
                <c:formatCode>_("$"* #,##0.00_);_("$"* \(#,##0.00\);_("$"* "-"??_);_(@_)</c:formatCode>
                <c:ptCount val="13"/>
                <c:pt idx="0">
                  <c:v>206155.07824981812</c:v>
                </c:pt>
                <c:pt idx="1">
                  <c:v>214839.78674016218</c:v>
                </c:pt>
                <c:pt idx="2">
                  <c:v>191629.30523764022</c:v>
                </c:pt>
                <c:pt idx="3">
                  <c:v>173657.60191656442</c:v>
                </c:pt>
                <c:pt idx="4">
                  <c:v>155061.98241604475</c:v>
                </c:pt>
                <c:pt idx="5">
                  <c:v>148324.27106121075</c:v>
                </c:pt>
                <c:pt idx="6">
                  <c:v>154560.35783237868</c:v>
                </c:pt>
                <c:pt idx="7">
                  <c:v>163169.40532374647</c:v>
                </c:pt>
                <c:pt idx="8">
                  <c:v>173238.59306655766</c:v>
                </c:pt>
                <c:pt idx="9">
                  <c:v>184301.68105982573</c:v>
                </c:pt>
                <c:pt idx="10">
                  <c:v>204471.4012335625</c:v>
                </c:pt>
                <c:pt idx="11">
                  <c:v>221754.0665391045</c:v>
                </c:pt>
                <c:pt idx="12">
                  <c:v>238190.52693314585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53A8-4F0C-9750-50A0E500B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9028896"/>
        <c:axId val="549037096"/>
      </c:lineChart>
      <c:lineChart>
        <c:grouping val="standard"/>
        <c:varyColors val="0"/>
        <c:ser>
          <c:idx val="3"/>
          <c:order val="1"/>
          <c:tx>
            <c:strRef>
              <c:f>Sheet2!$B$45</c:f>
              <c:strCache>
                <c:ptCount val="1"/>
                <c:pt idx="0">
                  <c:v>Taxes Paid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166666666666666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3A8-4F0C-9750-50A0E500B3D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3A8-4F0C-9750-50A0E500B3D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3A8-4F0C-9750-50A0E500B3D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3A8-4F0C-9750-50A0E500B3D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3A8-4F0C-9750-50A0E500B3D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3A8-4F0C-9750-50A0E500B3D0}"/>
                </c:ext>
              </c:extLst>
            </c:dLbl>
            <c:dLbl>
              <c:idx val="7"/>
              <c:layout>
                <c:manualLayout>
                  <c:x val="-5.5555555555555552E-2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3A8-4F0C-9750-50A0E500B3D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3A8-4F0C-9750-50A0E500B3D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3A8-4F0C-9750-50A0E500B3D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3A8-4F0C-9750-50A0E500B3D0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3A8-4F0C-9750-50A0E500B3D0}"/>
                </c:ext>
              </c:extLst>
            </c:dLbl>
            <c:dLbl>
              <c:idx val="12"/>
              <c:layout>
                <c:manualLayout>
                  <c:x val="-8.611111111111111E-2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3A8-4F0C-9750-50A0E500B3D0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Sheet2!$D$41:$P$41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Sheet2!$D$45:$P$45</c:f>
              <c:numCache>
                <c:formatCode>_("$"* #,##0.00_);_("$"* \(#,##0.00\);_("$"* "-"??_);_(@_)</c:formatCode>
                <c:ptCount val="13"/>
                <c:pt idx="0">
                  <c:v>1255.625</c:v>
                </c:pt>
                <c:pt idx="1">
                  <c:v>1325.8295050000002</c:v>
                </c:pt>
                <c:pt idx="2">
                  <c:v>1352.7755891650002</c:v>
                </c:pt>
                <c:pt idx="3">
                  <c:v>1411.6239089264811</c:v>
                </c:pt>
                <c:pt idx="4">
                  <c:v>1359.2290023</c:v>
                </c:pt>
                <c:pt idx="5">
                  <c:v>1111.2454387905909</c:v>
                </c:pt>
                <c:pt idx="6">
                  <c:v>1136.1943228044422</c:v>
                </c:pt>
                <c:pt idx="7">
                  <c:v>1093.8394313243161</c:v>
                </c:pt>
                <c:pt idx="8">
                  <c:v>1105.1638866133208</c:v>
                </c:pt>
                <c:pt idx="9">
                  <c:v>1060.5014816087207</c:v>
                </c:pt>
                <c:pt idx="10">
                  <c:v>1037.6896999962321</c:v>
                </c:pt>
                <c:pt idx="11">
                  <c:v>1013.9018504196835</c:v>
                </c:pt>
                <c:pt idx="12">
                  <c:v>1017.5672208619626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53A8-4F0C-9750-50A0E500B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6134728"/>
        <c:axId val="776130136"/>
      </c:lineChart>
      <c:catAx>
        <c:axId val="54902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037096"/>
        <c:crosses val="autoZero"/>
        <c:auto val="1"/>
        <c:lblAlgn val="ctr"/>
        <c:lblOffset val="100"/>
        <c:noMultiLvlLbl val="0"/>
      </c:catAx>
      <c:valAx>
        <c:axId val="549037096"/>
        <c:scaling>
          <c:orientation val="minMax"/>
          <c:max val="260000"/>
          <c:min val="14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Market Value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028896"/>
        <c:crosses val="autoZero"/>
        <c:crossBetween val="between"/>
      </c:valAx>
      <c:valAx>
        <c:axId val="776130136"/>
        <c:scaling>
          <c:orientation val="minMax"/>
          <c:max val="1500"/>
          <c:min val="95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Property Taxes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_);_(@_)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134728"/>
        <c:crosses val="max"/>
        <c:crossBetween val="between"/>
      </c:valAx>
      <c:catAx>
        <c:axId val="776134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761301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12700" cap="flat" cmpd="sng" algn="ctr">
      <a:solidFill>
        <a:sysClr val="windowText" lastClr="000000"/>
      </a:solidFill>
      <a:prstDash val="solid"/>
      <a:miter lim="800000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General Fund Expense by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342-454F-88E6-4AB11B176D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342-454F-88E6-4AB11B176D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342-454F-88E6-4AB11B176D5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'District comparisons'!$R$6:$R$9</c:f>
              <c:strCache>
                <c:ptCount val="3"/>
                <c:pt idx="0">
                  <c:v>Instruction, Transportation, Counseling</c:v>
                </c:pt>
                <c:pt idx="1">
                  <c:v>Operating and Maintenance</c:v>
                </c:pt>
                <c:pt idx="2">
                  <c:v>Administration</c:v>
                </c:pt>
              </c:strCache>
            </c:strRef>
          </c:cat>
          <c:val>
            <c:numRef>
              <c:f>'District comparisons'!$Q$6:$Q$8</c:f>
              <c:numCache>
                <c:formatCode>General</c:formatCode>
                <c:ptCount val="3"/>
                <c:pt idx="0">
                  <c:v>79</c:v>
                </c:pt>
                <c:pt idx="1">
                  <c:v>18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342-454F-88E6-4AB11B176D5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5702245713215168"/>
          <c:y val="0.2436695966457649"/>
          <c:w val="0.34146591127936643"/>
          <c:h val="0.6039469959938289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0.37188</cdr:x>
      <cdr:y>0.51389</cdr:y>
    </cdr:from>
    <cdr:to>
      <cdr:x>0.57188</cdr:x>
      <cdr:y>0.84722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00213" y="14097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0.28646</cdr:x>
      <cdr:y>0.44792</cdr:y>
    </cdr:from>
    <cdr:to>
      <cdr:x>0.80521</cdr:x>
      <cdr:y>0.59722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09687" y="1228725"/>
          <a:ext cx="2371725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0.17166</cdr:x>
      <cdr:y>0.60347</cdr:y>
    </cdr:from>
    <cdr:to>
      <cdr:x>0.83937</cdr:x>
      <cdr:y>0.93333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01859" y="2691125"/>
          <a:ext cx="6619848" cy="1470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Average underfunding</a:t>
          </a:r>
          <a:r>
            <a:rPr lang="en-US" sz="1600" baseline="0" dirty="0"/>
            <a:t> </a:t>
          </a:r>
          <a:r>
            <a:rPr lang="en-US" sz="1600" dirty="0"/>
            <a:t>since 2010</a:t>
          </a:r>
          <a:r>
            <a:rPr lang="en-US" sz="1600" baseline="0" dirty="0"/>
            <a:t> = $14,542,959</a:t>
          </a:r>
          <a:r>
            <a:rPr lang="en-US" sz="1600" dirty="0"/>
            <a:t> per year</a:t>
          </a:r>
          <a:r>
            <a:rPr lang="en-US" sz="1600" baseline="0" dirty="0"/>
            <a:t>  --  10 year loss =  $</a:t>
          </a:r>
          <a:r>
            <a:rPr lang="en-US" sz="1600" dirty="0"/>
            <a:t>142,542,296</a:t>
          </a:r>
          <a:r>
            <a:rPr lang="en-US" sz="1600" baseline="0" dirty="0"/>
            <a:t> 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0.43414</cdr:x>
      <cdr:y>0.39582</cdr:y>
    </cdr:from>
    <cdr:to>
      <cdr:x>0.43414</cdr:x>
      <cdr:y>0.79141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3120E0D9-4552-4909-9FC3-C607D2591528}"/>
            </a:ext>
          </a:extLst>
        </cdr:cNvPr>
        <cdr:cNvCxnSpPr/>
      </cdr:nvCxnSpPr>
      <cdr:spPr>
        <a:xfrm xmlns:a="http://schemas.openxmlformats.org/drawingml/2006/main">
          <a:off x="4304129" y="1765117"/>
          <a:ext cx="0" cy="176408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04E804A-72DB-4DB6-ADF4-2AE844FD5CEA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6888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F392C0B-6C9E-4A12-BA77-A82D9236B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6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92C0B-6C9E-4A12-BA77-A82D9236B9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32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FCC6-0FCD-498D-81DD-E7704CE17C06}" type="datetime1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27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7B45-7C54-4DF8-AC0F-0679310314C1}" type="datetime1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64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ABC0-6F1B-4009-8663-2BD656DD6A04}" type="datetime1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64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1DA3-8156-47F1-9EF0-7D75D608E16D}" type="datetime1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854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3556-1DA5-4B9E-AEA0-799E94B29F07}" type="datetime1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97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A6EF-B94B-40B3-938F-57A29BE05296}" type="datetime1">
              <a:rPr lang="en-US" smtClean="0"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80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3303-4AA4-4440-802C-F96F51882F99}" type="datetime1">
              <a:rPr lang="en-US" smtClean="0"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39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B4B2A-0E05-4CE8-A394-967F64FD7E0C}" type="datetime1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86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0A7A-F745-4BF6-9621-9B09F4EE1DA3}" type="datetime1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31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63B86-3A70-48FC-9654-5AF1F91F3444}" type="datetime1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4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EC22F-4D4B-437E-9B33-7155AE5E985F}" type="datetime1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25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DA80-EC78-4FC1-9494-238E44A9F54A}" type="datetime1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6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DF59-F1FD-4FC1-9A3C-5AEAD2A43CF1}" type="datetime1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6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E8FA-1949-42EF-B800-8F9D708AD789}" type="datetime1">
              <a:rPr lang="en-US" smtClean="0"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9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EABD-E411-474B-90DD-82980048DE28}" type="datetime1">
              <a:rPr lang="en-US" smtClean="0"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22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F72A-18B0-4B21-8AB4-DC8397D5ACAE}" type="datetime1">
              <a:rPr lang="en-US" smtClean="0"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2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0742-3854-4E58-A0B6-A9788BFB3777}" type="datetime1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66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1109-B256-4E89-931F-AB1A2C7770AD}" type="datetime1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02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AE7E692-4960-4C07-BBF3-4493D6B4EE6E}" type="datetime1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5B67BEF-3D45-45A0-BCB7-592628431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0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  <p:sldLayoutId id="2147483915" r:id="rId1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66" y="1032675"/>
            <a:ext cx="8825659" cy="7040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Funding for Florida Public Schools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Challenges Facing Polk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673701" y="2445976"/>
            <a:ext cx="8620125" cy="860425"/>
          </a:xfrm>
        </p:spPr>
        <p:txBody>
          <a:bodyPr>
            <a:noAutofit/>
          </a:bodyPr>
          <a:lstStyle/>
          <a:p>
            <a:endParaRPr lang="en-US" sz="2400" dirty="0"/>
          </a:p>
          <a:p>
            <a:r>
              <a:rPr lang="en-US" sz="2400" dirty="0">
                <a:solidFill>
                  <a:srgbClr val="C00000"/>
                </a:solidFill>
              </a:rPr>
              <a:t>JASON Pitts, Acting Senior Director, Finance</a:t>
            </a:r>
          </a:p>
          <a:p>
            <a:pPr marL="457200" lvl="1" indent="0">
              <a:buNone/>
            </a:pPr>
            <a:r>
              <a:rPr lang="en-US" sz="2200" dirty="0">
                <a:solidFill>
                  <a:srgbClr val="C00000"/>
                </a:solidFill>
              </a:rPr>
              <a:t>Office:  863-457-4704 ext. 706</a:t>
            </a:r>
          </a:p>
          <a:p>
            <a:pPr marL="457200" lvl="1" indent="0">
              <a:buNone/>
            </a:pPr>
            <a:r>
              <a:rPr lang="en-US" sz="2200" dirty="0">
                <a:solidFill>
                  <a:srgbClr val="C00000"/>
                </a:solidFill>
              </a:rPr>
              <a:t>Jason.pitts@polk-fl.net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46060" y="5780638"/>
            <a:ext cx="764215" cy="365125"/>
          </a:xfrm>
        </p:spPr>
        <p:txBody>
          <a:bodyPr/>
          <a:lstStyle/>
          <a:p>
            <a:fld id="{55B67BEF-3D45-45A0-BCB7-592628431AF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115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tx1">
                <a:lumMod val="40000"/>
                <a:lumOff val="60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17" y="1515829"/>
            <a:ext cx="10676916" cy="4442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73186" y="530134"/>
            <a:ext cx="5054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Millage Rate Rollback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04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100000">
              <a:schemeClr val="tx1">
                <a:lumMod val="40000"/>
                <a:lumOff val="60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11279" y="493018"/>
            <a:ext cx="10100441" cy="1069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What if the millage rate was held constant at the 2011-12 rate instead of rolling back?</a:t>
            </a: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3656328"/>
              </p:ext>
            </p:extLst>
          </p:nvPr>
        </p:nvGraphicFramePr>
        <p:xfrm>
          <a:off x="1046350" y="1763638"/>
          <a:ext cx="9059347" cy="4313971"/>
        </p:xfrm>
        <a:graphic>
          <a:graphicData uri="http://schemas.openxmlformats.org/drawingml/2006/table">
            <a:tbl>
              <a:tblPr/>
              <a:tblGrid>
                <a:gridCol w="1109646">
                  <a:extLst>
                    <a:ext uri="{9D8B030D-6E8A-4147-A177-3AD203B41FA5}">
                      <a16:colId xmlns:a16="http://schemas.microsoft.com/office/drawing/2014/main" val="2924738593"/>
                    </a:ext>
                  </a:extLst>
                </a:gridCol>
                <a:gridCol w="1109646">
                  <a:extLst>
                    <a:ext uri="{9D8B030D-6E8A-4147-A177-3AD203B41FA5}">
                      <a16:colId xmlns:a16="http://schemas.microsoft.com/office/drawing/2014/main" val="753349605"/>
                    </a:ext>
                  </a:extLst>
                </a:gridCol>
                <a:gridCol w="1440883">
                  <a:extLst>
                    <a:ext uri="{9D8B030D-6E8A-4147-A177-3AD203B41FA5}">
                      <a16:colId xmlns:a16="http://schemas.microsoft.com/office/drawing/2014/main" val="3872893101"/>
                    </a:ext>
                  </a:extLst>
                </a:gridCol>
                <a:gridCol w="1440883">
                  <a:extLst>
                    <a:ext uri="{9D8B030D-6E8A-4147-A177-3AD203B41FA5}">
                      <a16:colId xmlns:a16="http://schemas.microsoft.com/office/drawing/2014/main" val="1090553500"/>
                    </a:ext>
                  </a:extLst>
                </a:gridCol>
                <a:gridCol w="1109646">
                  <a:extLst>
                    <a:ext uri="{9D8B030D-6E8A-4147-A177-3AD203B41FA5}">
                      <a16:colId xmlns:a16="http://schemas.microsoft.com/office/drawing/2014/main" val="1677274542"/>
                    </a:ext>
                  </a:extLst>
                </a:gridCol>
                <a:gridCol w="1242141">
                  <a:extLst>
                    <a:ext uri="{9D8B030D-6E8A-4147-A177-3AD203B41FA5}">
                      <a16:colId xmlns:a16="http://schemas.microsoft.com/office/drawing/2014/main" val="2879332731"/>
                    </a:ext>
                  </a:extLst>
                </a:gridCol>
                <a:gridCol w="1606502">
                  <a:extLst>
                    <a:ext uri="{9D8B030D-6E8A-4147-A177-3AD203B41FA5}">
                      <a16:colId xmlns:a16="http://schemas.microsoft.com/office/drawing/2014/main" val="3314429435"/>
                    </a:ext>
                  </a:extLst>
                </a:gridCol>
              </a:tblGrid>
              <a:tr h="253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Fiscal Year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Millage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Taxable Value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 Revenue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 Mills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 Revenue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 Revenue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3372176"/>
                  </a:ext>
                </a:extLst>
              </a:tr>
              <a:tr h="253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2006-07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7.500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$ 30,014,236,274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225,106,772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564578"/>
                  </a:ext>
                </a:extLst>
              </a:tr>
              <a:tr h="253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2007-08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$ 35,357,641,301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247,503,489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1741487"/>
                  </a:ext>
                </a:extLst>
              </a:tr>
              <a:tr h="253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2008-09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7.384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$ 36,847,154,973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272,079,392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691071"/>
                  </a:ext>
                </a:extLst>
              </a:tr>
              <a:tr h="253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2009-10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7.336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$ 32,866,327,111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241,107,376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523661"/>
                  </a:ext>
                </a:extLst>
              </a:tr>
              <a:tr h="253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2010-11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7.542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$ 29,784,001,684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224,630,941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768032"/>
                  </a:ext>
                </a:extLst>
              </a:tr>
              <a:tr h="253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2011-12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7.670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$ 26,594,668,442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203,981,107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4026673"/>
                  </a:ext>
                </a:extLst>
              </a:tr>
              <a:tr h="253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2012-13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7.492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$ 25,439,084,096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190,589,618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7.670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195,117,775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4,528,157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8932866"/>
                  </a:ext>
                </a:extLst>
              </a:tr>
              <a:tr h="253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2013-14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7.547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$ 26,508,634,849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200,060,667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7.670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203,321,229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3,260,562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120584"/>
                  </a:ext>
                </a:extLst>
              </a:tr>
              <a:tr h="253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2014-15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7.208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$ 27,985,171,909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201,717,119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7.670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214,646,269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12,929,149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463423"/>
                  </a:ext>
                </a:extLst>
              </a:tr>
              <a:tr h="253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2015-16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7.232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$ 29,712,137,509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214,878,178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7.670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227,892,095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13,013,916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224028"/>
                  </a:ext>
                </a:extLst>
              </a:tr>
              <a:tr h="253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2016-17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6.797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$ 31,609,566,863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214,850,226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7.670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242,445,378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27,595,152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828304"/>
                  </a:ext>
                </a:extLst>
              </a:tr>
              <a:tr h="253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2017-18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6.514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$ 35,068,873,988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228,438,645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7.670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268,978,263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40,539,618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8052283"/>
                  </a:ext>
                </a:extLst>
              </a:tr>
              <a:tr h="253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2018-19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6.246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$ 38,033,022,559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237,554,259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7.670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291,713,283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54,159,024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006336"/>
                  </a:ext>
                </a:extLst>
              </a:tr>
              <a:tr h="253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2019-20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6.086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$ 40,852,038,592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248,625,507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7.670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313,335,136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64,709,629 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1186074"/>
                  </a:ext>
                </a:extLst>
              </a:tr>
              <a:tr h="25376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0904844"/>
                  </a:ext>
                </a:extLst>
              </a:tr>
              <a:tr h="253763">
                <a:tc gridSpan="6"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 additional revenue if millage was constant instead of "rolled-back" from 2013-2020 =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220,735,208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42922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06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How has the School District’s total millage rate affected the average homeowner?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6088017"/>
              </p:ext>
            </p:extLst>
          </p:nvPr>
        </p:nvGraphicFramePr>
        <p:xfrm>
          <a:off x="1759401" y="3513425"/>
          <a:ext cx="80581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014986"/>
              </p:ext>
            </p:extLst>
          </p:nvPr>
        </p:nvGraphicFramePr>
        <p:xfrm>
          <a:off x="279875" y="2205229"/>
          <a:ext cx="11075670" cy="1121079"/>
        </p:xfrm>
        <a:graphic>
          <a:graphicData uri="http://schemas.openxmlformats.org/drawingml/2006/table">
            <a:tbl>
              <a:tblPr/>
              <a:tblGrid>
                <a:gridCol w="810963">
                  <a:extLst>
                    <a:ext uri="{9D8B030D-6E8A-4147-A177-3AD203B41FA5}">
                      <a16:colId xmlns:a16="http://schemas.microsoft.com/office/drawing/2014/main" val="134805511"/>
                    </a:ext>
                  </a:extLst>
                </a:gridCol>
                <a:gridCol w="675804">
                  <a:extLst>
                    <a:ext uri="{9D8B030D-6E8A-4147-A177-3AD203B41FA5}">
                      <a16:colId xmlns:a16="http://schemas.microsoft.com/office/drawing/2014/main" val="1530293814"/>
                    </a:ext>
                  </a:extLst>
                </a:gridCol>
                <a:gridCol w="788438">
                  <a:extLst>
                    <a:ext uri="{9D8B030D-6E8A-4147-A177-3AD203B41FA5}">
                      <a16:colId xmlns:a16="http://schemas.microsoft.com/office/drawing/2014/main" val="1494513080"/>
                    </a:ext>
                  </a:extLst>
                </a:gridCol>
                <a:gridCol w="668295">
                  <a:extLst>
                    <a:ext uri="{9D8B030D-6E8A-4147-A177-3AD203B41FA5}">
                      <a16:colId xmlns:a16="http://schemas.microsoft.com/office/drawing/2014/main" val="2835859729"/>
                    </a:ext>
                  </a:extLst>
                </a:gridCol>
                <a:gridCol w="668295">
                  <a:extLst>
                    <a:ext uri="{9D8B030D-6E8A-4147-A177-3AD203B41FA5}">
                      <a16:colId xmlns:a16="http://schemas.microsoft.com/office/drawing/2014/main" val="790534729"/>
                    </a:ext>
                  </a:extLst>
                </a:gridCol>
                <a:gridCol w="871035">
                  <a:extLst>
                    <a:ext uri="{9D8B030D-6E8A-4147-A177-3AD203B41FA5}">
                      <a16:colId xmlns:a16="http://schemas.microsoft.com/office/drawing/2014/main" val="1990238267"/>
                    </a:ext>
                  </a:extLst>
                </a:gridCol>
                <a:gridCol w="668295">
                  <a:extLst>
                    <a:ext uri="{9D8B030D-6E8A-4147-A177-3AD203B41FA5}">
                      <a16:colId xmlns:a16="http://schemas.microsoft.com/office/drawing/2014/main" val="29768214"/>
                    </a:ext>
                  </a:extLst>
                </a:gridCol>
                <a:gridCol w="668295">
                  <a:extLst>
                    <a:ext uri="{9D8B030D-6E8A-4147-A177-3AD203B41FA5}">
                      <a16:colId xmlns:a16="http://schemas.microsoft.com/office/drawing/2014/main" val="3207873294"/>
                    </a:ext>
                  </a:extLst>
                </a:gridCol>
                <a:gridCol w="668295">
                  <a:extLst>
                    <a:ext uri="{9D8B030D-6E8A-4147-A177-3AD203B41FA5}">
                      <a16:colId xmlns:a16="http://schemas.microsoft.com/office/drawing/2014/main" val="4105839945"/>
                    </a:ext>
                  </a:extLst>
                </a:gridCol>
                <a:gridCol w="668295">
                  <a:extLst>
                    <a:ext uri="{9D8B030D-6E8A-4147-A177-3AD203B41FA5}">
                      <a16:colId xmlns:a16="http://schemas.microsoft.com/office/drawing/2014/main" val="2272634618"/>
                    </a:ext>
                  </a:extLst>
                </a:gridCol>
                <a:gridCol w="871035">
                  <a:extLst>
                    <a:ext uri="{9D8B030D-6E8A-4147-A177-3AD203B41FA5}">
                      <a16:colId xmlns:a16="http://schemas.microsoft.com/office/drawing/2014/main" val="3068909990"/>
                    </a:ext>
                  </a:extLst>
                </a:gridCol>
                <a:gridCol w="871035">
                  <a:extLst>
                    <a:ext uri="{9D8B030D-6E8A-4147-A177-3AD203B41FA5}">
                      <a16:colId xmlns:a16="http://schemas.microsoft.com/office/drawing/2014/main" val="3783037953"/>
                    </a:ext>
                  </a:extLst>
                </a:gridCol>
                <a:gridCol w="668295">
                  <a:extLst>
                    <a:ext uri="{9D8B030D-6E8A-4147-A177-3AD203B41FA5}">
                      <a16:colId xmlns:a16="http://schemas.microsoft.com/office/drawing/2014/main" val="4072992154"/>
                    </a:ext>
                  </a:extLst>
                </a:gridCol>
                <a:gridCol w="758403">
                  <a:extLst>
                    <a:ext uri="{9D8B030D-6E8A-4147-A177-3AD203B41FA5}">
                      <a16:colId xmlns:a16="http://schemas.microsoft.com/office/drawing/2014/main" val="1220683996"/>
                    </a:ext>
                  </a:extLst>
                </a:gridCol>
                <a:gridCol w="750892">
                  <a:extLst>
                    <a:ext uri="{9D8B030D-6E8A-4147-A177-3AD203B41FA5}">
                      <a16:colId xmlns:a16="http://schemas.microsoft.com/office/drawing/2014/main" val="3907991726"/>
                    </a:ext>
                  </a:extLst>
                </a:gridCol>
              </a:tblGrid>
              <a:tr h="202954"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 a homeowner who purchased home in 2007 and qualified for homestead exemption -- School Taxes paid in 2008 = $1,255.63    School Taxes paid in 2020 = $1,017.57</a:t>
                      </a:r>
                    </a:p>
                  </a:txBody>
                  <a:tcPr marL="3563" marR="3563" marT="3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443803"/>
                  </a:ext>
                </a:extLst>
              </a:tr>
              <a:tr h="18362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3" marR="3563" marT="35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382725"/>
                  </a:ext>
                </a:extLst>
              </a:tr>
              <a:tr h="18362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 Value</a:t>
                      </a:r>
                    </a:p>
                  </a:txBody>
                  <a:tcPr marL="3563" marR="3563" marT="35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$ 175,000.00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206,155.08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$214,839.79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$191,629.31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173,657.60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$155,061.98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$148,324.27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$154,560.36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$163,169.41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173,238.59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184,301.68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$204,471.40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221,754.07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238,190.53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102915"/>
                  </a:ext>
                </a:extLst>
              </a:tr>
              <a:tr h="18362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Assessed  Value</a:t>
                      </a:r>
                    </a:p>
                  </a:txBody>
                  <a:tcPr marL="3563" marR="3563" marT="35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$ 175,000.00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179,375.00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$179,554.38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$184,402.34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187,168.38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$177,213.69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$148,324.27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$150,549.14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$151,753.53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152,815.80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156,024.93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$159,301.46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162,328.19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167,198.03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251224"/>
                  </a:ext>
                </a:extLst>
              </a:tr>
              <a:tr h="18362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Save our Homes</a:t>
                      </a:r>
                    </a:p>
                  </a:txBody>
                  <a:tcPr marL="3563" marR="3563" marT="35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26,780.08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35,285.41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7,226.96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-  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-  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-  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4,011.22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11,415.88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20,422.79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28,276.75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45,169.94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59,425.88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70,992.50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823998"/>
                  </a:ext>
                </a:extLst>
              </a:tr>
              <a:tr h="18362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Taxes Paid</a:t>
                      </a:r>
                    </a:p>
                  </a:txBody>
                  <a:tcPr marL="3563" marR="3563" marT="356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1,255.63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1,325.83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1,352.78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1,411.62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1,359.23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1,111.25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1,136.19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1,093.84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1,105.16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1,060.50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1,037.69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1,013.90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1,017.57 </a:t>
                      </a:r>
                    </a:p>
                  </a:txBody>
                  <a:tcPr marL="3563" marR="3563" marT="35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49214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45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40000"/>
                <a:lumOff val="6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Polk County School Board Budget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FY2020-2021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5" y="2367093"/>
            <a:ext cx="10616964" cy="3424107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Total Adopted Budget - $1,925,764,102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General Fund - $1.005 BILLION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Special Revenue (Title funds, food service, other grants) - $188 million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Debt Service - $62 million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Capital - $507 million (typically $182 million – artificially high due to bonding in 2020)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Internal Services (Self-Insured Funds) - $141 million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Agency Accounts (Internal) - $23 million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44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75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409" y="594528"/>
            <a:ext cx="8825659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Where does General Fund dollars go?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(Ending 2019-2020)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251028"/>
              </p:ext>
            </p:extLst>
          </p:nvPr>
        </p:nvGraphicFramePr>
        <p:xfrm>
          <a:off x="2184390" y="1456111"/>
          <a:ext cx="7732985" cy="4966416"/>
        </p:xfrm>
        <a:graphic>
          <a:graphicData uri="http://schemas.openxmlformats.org/drawingml/2006/table">
            <a:tbl>
              <a:tblPr/>
              <a:tblGrid>
                <a:gridCol w="1152431">
                  <a:extLst>
                    <a:ext uri="{9D8B030D-6E8A-4147-A177-3AD203B41FA5}">
                      <a16:colId xmlns:a16="http://schemas.microsoft.com/office/drawing/2014/main" val="3542059128"/>
                    </a:ext>
                  </a:extLst>
                </a:gridCol>
                <a:gridCol w="3373788">
                  <a:extLst>
                    <a:ext uri="{9D8B030D-6E8A-4147-A177-3AD203B41FA5}">
                      <a16:colId xmlns:a16="http://schemas.microsoft.com/office/drawing/2014/main" val="1263216400"/>
                    </a:ext>
                  </a:extLst>
                </a:gridCol>
                <a:gridCol w="1068922">
                  <a:extLst>
                    <a:ext uri="{9D8B030D-6E8A-4147-A177-3AD203B41FA5}">
                      <a16:colId xmlns:a16="http://schemas.microsoft.com/office/drawing/2014/main" val="3358953662"/>
                    </a:ext>
                  </a:extLst>
                </a:gridCol>
                <a:gridCol w="1068922">
                  <a:extLst>
                    <a:ext uri="{9D8B030D-6E8A-4147-A177-3AD203B41FA5}">
                      <a16:colId xmlns:a16="http://schemas.microsoft.com/office/drawing/2014/main" val="1472146425"/>
                    </a:ext>
                  </a:extLst>
                </a:gridCol>
                <a:gridCol w="1068922">
                  <a:extLst>
                    <a:ext uri="{9D8B030D-6E8A-4147-A177-3AD203B41FA5}">
                      <a16:colId xmlns:a16="http://schemas.microsoft.com/office/drawing/2014/main" val="2739595509"/>
                    </a:ext>
                  </a:extLst>
                </a:gridCol>
              </a:tblGrid>
              <a:tr h="290377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 Fund Expenditures ( In Millions)</a:t>
                      </a: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47061"/>
                  </a:ext>
                </a:extLst>
              </a:tr>
              <a:tr h="16593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8677645"/>
                  </a:ext>
                </a:extLst>
              </a:tr>
              <a:tr h="22369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Salaries and Benefits</a:t>
                      </a: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604 </a:t>
                      </a: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70.6%</a:t>
                      </a: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1495079"/>
                  </a:ext>
                </a:extLst>
              </a:tr>
              <a:tr h="22369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Contracted Services</a:t>
                      </a: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174 </a:t>
                      </a: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20.3%</a:t>
                      </a: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182286"/>
                  </a:ext>
                </a:extLst>
              </a:tr>
              <a:tr h="22369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Services</a:t>
                      </a: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14 </a:t>
                      </a: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1.6%</a:t>
                      </a: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6799971"/>
                  </a:ext>
                </a:extLst>
              </a:tr>
              <a:tr h="22369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Materials and Supplies</a:t>
                      </a: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22 </a:t>
                      </a: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2.6%</a:t>
                      </a: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6190756"/>
                  </a:ext>
                </a:extLst>
              </a:tr>
              <a:tr h="22369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 Expenditures</a:t>
                      </a: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35 </a:t>
                      </a: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4.1%</a:t>
                      </a: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706381"/>
                  </a:ext>
                </a:extLst>
              </a:tr>
              <a:tr h="22369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7 </a:t>
                      </a: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993787"/>
                  </a:ext>
                </a:extLst>
              </a:tr>
              <a:tr h="22369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856 </a:t>
                      </a: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916268"/>
                  </a:ext>
                </a:extLst>
              </a:tr>
              <a:tr h="22369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1242525"/>
                  </a:ext>
                </a:extLst>
              </a:tr>
              <a:tr h="44104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Passthrough to Charter Schools = $120 million</a:t>
                      </a:r>
                    </a:p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251161"/>
                  </a:ext>
                </a:extLst>
              </a:tr>
              <a:tr h="22369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317945"/>
                  </a:ext>
                </a:extLst>
              </a:tr>
              <a:tr h="22369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Salaries and Benefits</a:t>
                      </a: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604 </a:t>
                      </a: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82.0%</a:t>
                      </a: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374465"/>
                  </a:ext>
                </a:extLst>
              </a:tr>
              <a:tr h="22369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Contracted Services</a:t>
                      </a: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54 </a:t>
                      </a: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7.3%</a:t>
                      </a: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781109"/>
                  </a:ext>
                </a:extLst>
              </a:tr>
              <a:tr h="22369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Services</a:t>
                      </a: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14 </a:t>
                      </a: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4575765"/>
                  </a:ext>
                </a:extLst>
              </a:tr>
              <a:tr h="22369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Materials and Supplies</a:t>
                      </a: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22 </a:t>
                      </a: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3.0%</a:t>
                      </a: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271562"/>
                  </a:ext>
                </a:extLst>
              </a:tr>
              <a:tr h="22369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 Outlay</a:t>
                      </a: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35 </a:t>
                      </a: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4.8%</a:t>
                      </a: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4211916"/>
                  </a:ext>
                </a:extLst>
              </a:tr>
              <a:tr h="22369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7 </a:t>
                      </a: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1.0%</a:t>
                      </a: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836997"/>
                  </a:ext>
                </a:extLst>
              </a:tr>
              <a:tr h="22369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736 </a:t>
                      </a: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7" marR="7117" marT="71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33034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28597" y="4244148"/>
            <a:ext cx="7887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POLK GENERAL FUND BUDGET W/O CHARTER SCHOOL PASSTHROUGH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37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tx1">
                <a:lumMod val="40000"/>
                <a:lumOff val="60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2222693"/>
              </p:ext>
            </p:extLst>
          </p:nvPr>
        </p:nvGraphicFramePr>
        <p:xfrm>
          <a:off x="1855077" y="792779"/>
          <a:ext cx="8401518" cy="5144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4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40000"/>
                <a:lumOff val="6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097" y="114664"/>
            <a:ext cx="10364451" cy="159617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General Fund Financial Health – Fund 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434" y="1426234"/>
            <a:ext cx="8825659" cy="341630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Board Policy – 5% (unassigned/assigned)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State minimum – 3%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State emergency intervention – 2%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Standard government agency benchmark – 60 days or 15%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09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0E7B1-DD08-4388-AD6A-02BB73CF49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Current Issues Facing Polk Schools </a:t>
            </a:r>
          </a:p>
        </p:txBody>
      </p:sp>
    </p:spTree>
    <p:extLst>
      <p:ext uri="{BB962C8B-B14F-4D97-AF65-F5344CB8AC3E}">
        <p14:creationId xmlns:p14="http://schemas.microsoft.com/office/powerpoint/2010/main" val="1829630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5DD4-9B72-4981-91BE-6BA0A6E9D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4796C-7DF0-4D83-AE7B-EAD1D57CC65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Loss of Students (FTE) and Loss of Revenue</a:t>
            </a:r>
          </a:p>
          <a:p>
            <a:pPr lvl="1"/>
            <a:r>
              <a:rPr lang="en-US" dirty="0"/>
              <a:t>Polk county has not seen a decline in students from the previous year for at least 25 years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Fund Balance</a:t>
            </a:r>
          </a:p>
          <a:p>
            <a:pPr lvl="1"/>
            <a:r>
              <a:rPr lang="en-US" dirty="0"/>
              <a:t>Legislative initiatives</a:t>
            </a:r>
          </a:p>
          <a:p>
            <a:pPr lvl="1"/>
            <a:r>
              <a:rPr lang="en-US" dirty="0"/>
              <a:t>Expanding voucher programs</a:t>
            </a:r>
          </a:p>
          <a:p>
            <a:pPr lvl="1"/>
            <a:r>
              <a:rPr lang="en-US" dirty="0"/>
              <a:t>Control of Federal Stimulus dollars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F86D3-1019-4243-8EC0-B713AD3BD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90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F459CC-C57C-469B-A0EA-79602A95E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DA66EE-B00F-4B38-8AD0-FFB911FF5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890" y="551385"/>
            <a:ext cx="7905624" cy="493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06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How Does Polk County Compare to other Districts in the Nation?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4689" y="2214694"/>
            <a:ext cx="9269322" cy="34163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27</a:t>
            </a:r>
            <a:r>
              <a:rPr lang="en-US" sz="2400" baseline="30000" dirty="0">
                <a:solidFill>
                  <a:schemeClr val="accent5">
                    <a:lumMod val="50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Largest District in the nation (# of Students)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Would be the largest school district in 39 states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Funded 995</a:t>
            </a:r>
            <a:r>
              <a:rPr lang="en-US" sz="2400" baseline="30000" dirty="0">
                <a:solidFill>
                  <a:schemeClr val="accent5">
                    <a:lumMod val="50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out of the top 1,000 largest school districts (13,588 districts in the US)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New York and Illinois - $24,000 per student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West Virginia - $15,000 per student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Florida - $7,500 per student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571905" y="356592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50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406EC-CC57-4FC1-9268-66A43BB65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Cost increases for FY 2021-22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117198-840F-4D1B-A23D-726C1244E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277A0F-AD19-4AEF-937D-A542195CA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30" y="1857155"/>
            <a:ext cx="8516539" cy="31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37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924175"/>
            <a:ext cx="10364451" cy="36195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       THANK YOU, DISTRICT DAC Committee Members!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sz="12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</a:br>
            <a:br>
              <a:rPr lang="en-US" sz="12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</a:br>
            <a:br>
              <a:rPr lang="en-US" sz="12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</a:b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*The information in this presentation is valid as of 4/15/2021.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0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55651"/>
            <a:ext cx="8825659" cy="70696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How Does Polk Compare to other Districts in Florida?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9137" y="2398401"/>
            <a:ext cx="8825659" cy="3811368"/>
          </a:xfrm>
        </p:spPr>
        <p:txBody>
          <a:bodyPr>
            <a:normAutofit/>
          </a:bodyPr>
          <a:lstStyle/>
          <a:p>
            <a:r>
              <a:rPr lang="en-US" sz="1900" dirty="0">
                <a:solidFill>
                  <a:schemeClr val="accent5">
                    <a:lumMod val="50000"/>
                  </a:schemeClr>
                </a:solidFill>
              </a:rPr>
              <a:t>Polk County is the 7</a:t>
            </a:r>
            <a:r>
              <a:rPr lang="en-US" sz="1900" baseline="30000" dirty="0">
                <a:solidFill>
                  <a:schemeClr val="accent5">
                    <a:lumMod val="50000"/>
                  </a:schemeClr>
                </a:solidFill>
              </a:rPr>
              <a:t>th</a:t>
            </a:r>
            <a:r>
              <a:rPr lang="en-US" sz="1900" dirty="0">
                <a:solidFill>
                  <a:schemeClr val="accent5">
                    <a:lumMod val="50000"/>
                  </a:schemeClr>
                </a:solidFill>
              </a:rPr>
              <a:t> largest district in the state</a:t>
            </a:r>
          </a:p>
          <a:p>
            <a:r>
              <a:rPr lang="en-US" sz="1900" dirty="0">
                <a:solidFill>
                  <a:schemeClr val="accent5">
                    <a:lumMod val="50000"/>
                  </a:schemeClr>
                </a:solidFill>
              </a:rPr>
              <a:t>Polk County is currently 64</a:t>
            </a:r>
            <a:r>
              <a:rPr lang="en-US" sz="1900" baseline="30000" dirty="0">
                <a:solidFill>
                  <a:schemeClr val="accent5">
                    <a:lumMod val="50000"/>
                  </a:schemeClr>
                </a:solidFill>
              </a:rPr>
              <a:t>th</a:t>
            </a:r>
            <a:r>
              <a:rPr lang="en-US" sz="1900" dirty="0">
                <a:solidFill>
                  <a:schemeClr val="accent5">
                    <a:lumMod val="50000"/>
                  </a:schemeClr>
                </a:solidFill>
              </a:rPr>
              <a:t> of 67 districts in funding per student </a:t>
            </a:r>
          </a:p>
          <a:p>
            <a:r>
              <a:rPr lang="en-US" sz="1900" dirty="0">
                <a:solidFill>
                  <a:schemeClr val="accent5">
                    <a:lumMod val="50000"/>
                  </a:schemeClr>
                </a:solidFill>
              </a:rPr>
              <a:t>Polk’s average teacher salary is 35</a:t>
            </a:r>
            <a:r>
              <a:rPr lang="en-US" sz="1900" baseline="30000" dirty="0">
                <a:solidFill>
                  <a:schemeClr val="accent5">
                    <a:lumMod val="50000"/>
                  </a:schemeClr>
                </a:solidFill>
              </a:rPr>
              <a:t>th</a:t>
            </a:r>
            <a:r>
              <a:rPr lang="en-US" sz="1900" dirty="0">
                <a:solidFill>
                  <a:schemeClr val="accent5">
                    <a:lumMod val="50000"/>
                  </a:schemeClr>
                </a:solidFill>
              </a:rPr>
              <a:t> in the state</a:t>
            </a:r>
          </a:p>
          <a:p>
            <a:r>
              <a:rPr lang="en-US" sz="1900" dirty="0">
                <a:solidFill>
                  <a:schemeClr val="accent5">
                    <a:lumMod val="50000"/>
                  </a:schemeClr>
                </a:solidFill>
              </a:rPr>
              <a:t>Polk’s spending on administrative costs is the 3</a:t>
            </a:r>
            <a:r>
              <a:rPr lang="en-US" sz="1900" baseline="30000" dirty="0">
                <a:solidFill>
                  <a:schemeClr val="accent5">
                    <a:lumMod val="50000"/>
                  </a:schemeClr>
                </a:solidFill>
              </a:rPr>
              <a:t>rd</a:t>
            </a:r>
            <a:r>
              <a:rPr lang="en-US" sz="1900" dirty="0">
                <a:solidFill>
                  <a:schemeClr val="accent5">
                    <a:lumMod val="50000"/>
                  </a:schemeClr>
                </a:solidFill>
              </a:rPr>
              <a:t> lowest in the state</a:t>
            </a:r>
          </a:p>
          <a:p>
            <a:r>
              <a:rPr lang="en-US" sz="1900" dirty="0">
                <a:solidFill>
                  <a:schemeClr val="accent5">
                    <a:lumMod val="50000"/>
                  </a:schemeClr>
                </a:solidFill>
              </a:rPr>
              <a:t>Polk is largest employer in the county with approximately 12,500 employees (not including subs)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571905" y="356592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50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Challenges Faced by Polk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6246" y="2386362"/>
            <a:ext cx="8825659" cy="4114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Polk County is unique as an urban and rural county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Extremely high transportation costs due to size and layout of county (state funding only covers 60% of costs) (example of unfunded/partially funded mandate)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Polk County is larger than the state of Rhode Island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540 buses transport over 51,000 students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60,670 miles travelled each day  (24,901)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71905" y="356592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77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Florida’s Financing Model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Reported in the press as “Dollars per Student”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Called the FEFP – Florida Education Financing Program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 receive state FUNDING districts must use Required Local Effort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When designed, it attempted to equalize funding across districts</a:t>
            </a:r>
          </a:p>
          <a:p>
            <a:pPr marL="0" indent="0"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Funding is primarily property tax and sales tax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558392" y="361096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59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4215" y="3534937"/>
            <a:ext cx="7308392" cy="18102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98E71C-8B90-4E8C-AD7C-758B0E3B2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019" y="245357"/>
            <a:ext cx="9573961" cy="621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16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858" y="924119"/>
            <a:ext cx="8761413" cy="70696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Transportation Funding vs. Expense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700" dirty="0">
                <a:solidFill>
                  <a:schemeClr val="accent5">
                    <a:lumMod val="50000"/>
                  </a:schemeClr>
                </a:solidFill>
              </a:rPr>
              <a:t>Partial/Unfunded Mandates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8190754"/>
              </p:ext>
            </p:extLst>
          </p:nvPr>
        </p:nvGraphicFramePr>
        <p:xfrm>
          <a:off x="531523" y="1864835"/>
          <a:ext cx="9914257" cy="4459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558392" y="361096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80922" y="286481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Expense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09738" y="4940612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Funding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06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tx1">
                <a:lumMod val="40000"/>
                <a:lumOff val="60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48942" y="891385"/>
            <a:ext cx="8703738" cy="4714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10255774" y="4180599"/>
            <a:ext cx="252248" cy="17026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508022" y="4594214"/>
            <a:ext cx="1553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10-year loss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$261,510,708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79331A9-CD59-4A9F-BAFE-E1A0D7FA10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299383"/>
              </p:ext>
            </p:extLst>
          </p:nvPr>
        </p:nvGraphicFramePr>
        <p:xfrm>
          <a:off x="1727138" y="718340"/>
          <a:ext cx="8305800" cy="524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305771" imgH="5248125" progId="Excel.Sheet.12">
                  <p:embed/>
                </p:oleObj>
              </mc:Choice>
              <mc:Fallback>
                <p:oleObj name="Worksheet" r:id="rId2" imgW="8305771" imgH="52481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27138" y="718340"/>
                        <a:ext cx="8305800" cy="5248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5430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36" y="1393618"/>
            <a:ext cx="11504123" cy="425082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7BEF-3D45-45A0-BCB7-592628431A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3642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16861</TotalTime>
  <Words>1178</Words>
  <Application>Microsoft Office PowerPoint</Application>
  <PresentationFormat>Widescreen</PresentationFormat>
  <Paragraphs>341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Franklin Gothic Demi</vt:lpstr>
      <vt:lpstr>Tw Cen MT</vt:lpstr>
      <vt:lpstr>Wingdings</vt:lpstr>
      <vt:lpstr>Droplet</vt:lpstr>
      <vt:lpstr>Worksheet</vt:lpstr>
      <vt:lpstr>Funding for Florida Public Schools Challenges Facing Polk</vt:lpstr>
      <vt:lpstr>How Does Polk County Compare to other Districts in the Nation?</vt:lpstr>
      <vt:lpstr>How Does Polk Compare to other Districts in Florida?</vt:lpstr>
      <vt:lpstr>Challenges Faced by Polk</vt:lpstr>
      <vt:lpstr>Florida’s Financing Model</vt:lpstr>
      <vt:lpstr>PowerPoint Presentation</vt:lpstr>
      <vt:lpstr>Transportation Funding vs. Expense Partial/Unfunded Mandates</vt:lpstr>
      <vt:lpstr>PowerPoint Presentation</vt:lpstr>
      <vt:lpstr>PowerPoint Presentation</vt:lpstr>
      <vt:lpstr>PowerPoint Presentation</vt:lpstr>
      <vt:lpstr>PowerPoint Presentation</vt:lpstr>
      <vt:lpstr>How has the School District’s total millage rate affected the average homeowner?</vt:lpstr>
      <vt:lpstr>Polk County School Board Budget FY2020-2021</vt:lpstr>
      <vt:lpstr>Where does General Fund dollars go? (Ending 2019-2020)</vt:lpstr>
      <vt:lpstr>PowerPoint Presentation</vt:lpstr>
      <vt:lpstr>General Fund Financial Health – Fund Balance</vt:lpstr>
      <vt:lpstr>Current Issues Facing Polk Schools </vt:lpstr>
      <vt:lpstr> Budget</vt:lpstr>
      <vt:lpstr>PowerPoint Presentation</vt:lpstr>
      <vt:lpstr>Expected Cost increases for FY 2021-22</vt:lpstr>
      <vt:lpstr>        THANK YOU, DISTRICT DAC Committee Members!       *The information in this presentation is valid as of 4/15/2021.      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State of Financing Florida Schools</dc:title>
  <dc:creator>Pitts, Jason W.</dc:creator>
  <cp:lastModifiedBy>Pitts, Jason W.</cp:lastModifiedBy>
  <cp:revision>113</cp:revision>
  <cp:lastPrinted>2019-11-07T15:16:14Z</cp:lastPrinted>
  <dcterms:created xsi:type="dcterms:W3CDTF">2017-02-13T19:20:22Z</dcterms:created>
  <dcterms:modified xsi:type="dcterms:W3CDTF">2021-04-28T19:26:23Z</dcterms:modified>
</cp:coreProperties>
</file>